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1" r:id="rId4"/>
    <p:sldId id="260" r:id="rId5"/>
    <p:sldId id="266" r:id="rId6"/>
    <p:sldId id="259" r:id="rId7"/>
    <p:sldId id="265" r:id="rId8"/>
    <p:sldId id="264" r:id="rId9"/>
    <p:sldId id="272" r:id="rId10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F79646"/>
    <a:srgbClr val="FCC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55" d="100"/>
          <a:sy n="55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01\users\kris.lamphere\DRL%20BOOKS\SSoS\2012\2011%20DA%20Numb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01\users\kris.lamphere\DRL%20BOOKS\SSoS\2012\2011%20DA%20Numb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Public </a:t>
            </a:r>
            <a:r>
              <a:rPr lang="en-US" dirty="0" smtClean="0"/>
              <a:t>Districts </a:t>
            </a:r>
            <a:endParaRPr lang="en-US" dirty="0"/>
          </a:p>
          <a:p>
            <a:pPr>
              <a:defRPr/>
            </a:pPr>
            <a:r>
              <a:rPr lang="en-US" sz="1200" dirty="0"/>
              <a:t>Support Level for 299 of 613 districts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5757642961169736E-2"/>
          <c:y val="0.22894737108507482"/>
          <c:w val="0.56878343285015465"/>
          <c:h val="0.60158307873280759"/>
        </c:manualLayout>
      </c:layout>
      <c:pie3DChart>
        <c:varyColors val="1"/>
        <c:ser>
          <c:idx val="0"/>
          <c:order val="0"/>
          <c:tx>
            <c:strRef>
              <c:f>Sheet1!$L$3:$L$4</c:f>
              <c:strCache>
                <c:ptCount val="1"/>
                <c:pt idx="0">
                  <c:v>Public Schools Support Level for 299 of 613 districts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79646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showVal val="1"/>
            <c:showLeaderLines val="1"/>
          </c:dLbls>
          <c:cat>
            <c:strRef>
              <c:f>Sheet1!$K$5:$K$8</c:f>
              <c:strCache>
                <c:ptCount val="4"/>
                <c:pt idx="0">
                  <c:v>Public Schools</c:v>
                </c:pt>
                <c:pt idx="1">
                  <c:v>High </c:v>
                </c:pt>
                <c:pt idx="2">
                  <c:v>Medium</c:v>
                </c:pt>
                <c:pt idx="3">
                  <c:v>Low</c:v>
                </c:pt>
              </c:strCache>
            </c:strRef>
          </c:cat>
          <c:val>
            <c:numRef>
              <c:f>Sheet1!$L$5:$L$8</c:f>
              <c:numCache>
                <c:formatCode>General</c:formatCode>
                <c:ptCount val="4"/>
                <c:pt idx="1">
                  <c:v>31</c:v>
                </c:pt>
                <c:pt idx="2">
                  <c:v>54</c:v>
                </c:pt>
                <c:pt idx="3">
                  <c:v>214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59092794852256"/>
          <c:y val="0.50048785385243677"/>
          <c:w val="0.13875666751333501"/>
          <c:h val="0.15842066940761579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Community Schools </a:t>
            </a:r>
          </a:p>
          <a:p>
            <a:pPr>
              <a:defRPr/>
            </a:pPr>
            <a:r>
              <a:rPr lang="en-US" sz="1200" dirty="0"/>
              <a:t>Support Level for 159 of </a:t>
            </a:r>
            <a:r>
              <a:rPr lang="en-US" sz="1200" dirty="0" smtClean="0"/>
              <a:t>325 </a:t>
            </a:r>
            <a:r>
              <a:rPr lang="en-US" sz="1200" dirty="0"/>
              <a:t>schools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Sheet1!$L$13:$L$14</c:f>
              <c:strCache>
                <c:ptCount val="1"/>
                <c:pt idx="0">
                  <c:v>Community Schools Support Level for 159 of 400 schools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79646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showVal val="1"/>
            <c:showLeaderLines val="1"/>
          </c:dLbls>
          <c:cat>
            <c:strRef>
              <c:f>Sheet1!$K$15:$K$17</c:f>
              <c:strCache>
                <c:ptCount val="3"/>
                <c:pt idx="0">
                  <c:v>High </c:v>
                </c:pt>
                <c:pt idx="1">
                  <c:v>Medium</c:v>
                </c:pt>
                <c:pt idx="2">
                  <c:v>Low</c:v>
                </c:pt>
              </c:strCache>
            </c:strRef>
          </c:cat>
          <c:val>
            <c:numRef>
              <c:f>Sheet1!$L$15:$L$17</c:f>
              <c:numCache>
                <c:formatCode>General</c:formatCode>
                <c:ptCount val="3"/>
                <c:pt idx="0">
                  <c:v>102</c:v>
                </c:pt>
                <c:pt idx="1">
                  <c:v>5</c:v>
                </c:pt>
                <c:pt idx="2">
                  <c:v>52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534D8-015B-4751-85AB-535B6273371B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8E134-5DFB-4535-B5C0-6E5E5354A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0D69F-0D11-494C-8E7C-08EBCD8BE4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A8475-BB80-49AF-81DF-AED2B33CC9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9BC85-599C-4037-AB32-9239EE0593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01502-CD27-4308-93A0-B8034BDB4C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D3E9B-1066-4451-995F-BC8099EDC7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0A81A-8402-4B72-A786-D3AA56AADC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6345E-E6ED-4CF5-B19D-8C4978711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5C8F1-9E09-4F9D-98C3-AC6CC9EDED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1CCB3-6B13-43B2-AA71-A0AA6A1B7F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2B79C-6D30-48FC-A698-4D71E38C89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EA16A-4773-426A-B194-AE3D2EB43C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E0B00D-4154-47AE-A410-59F7F7B7C37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265835" cy="4541113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38200"/>
            <a:ext cx="6477000" cy="762000"/>
          </a:xfrm>
        </p:spPr>
        <p:txBody>
          <a:bodyPr anchor="t" anchorCtr="1"/>
          <a:lstStyle/>
          <a:p>
            <a:r>
              <a:rPr lang="en-US" dirty="0" smtClean="0">
                <a:solidFill>
                  <a:srgbClr val="000000"/>
                </a:solidFill>
              </a:rPr>
              <a:t>Ohio’s State System of Support (SSoS)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7010400" cy="3657600"/>
          </a:xfrm>
        </p:spPr>
        <p:txBody>
          <a:bodyPr/>
          <a:lstStyle/>
          <a:p>
            <a:pPr lvl="6" algn="l"/>
            <a:endParaRPr lang="en-US" dirty="0" smtClean="0"/>
          </a:p>
          <a:p>
            <a:pPr lvl="6" algn="l"/>
            <a:endParaRPr lang="en-US" dirty="0" smtClean="0"/>
          </a:p>
          <a:p>
            <a:pPr lvl="6" algn="l"/>
            <a:endParaRPr lang="en-US" dirty="0" smtClean="0"/>
          </a:p>
          <a:p>
            <a:pPr lvl="6" algn="l"/>
            <a:endParaRPr lang="en-US" dirty="0" smtClean="0"/>
          </a:p>
          <a:p>
            <a:pPr lvl="6" algn="l"/>
            <a:r>
              <a:rPr lang="en-US" dirty="0" smtClean="0"/>
              <a:t>Pamela VanHorn</a:t>
            </a:r>
          </a:p>
          <a:p>
            <a:pPr lvl="6" algn="l"/>
            <a:r>
              <a:rPr lang="en-US" dirty="0" smtClean="0"/>
              <a:t>Center for School Improvement </a:t>
            </a:r>
            <a:r>
              <a:rPr lang="en-US" sz="1800" dirty="0" smtClean="0"/>
              <a:t>Director, State System of Support</a:t>
            </a:r>
          </a:p>
          <a:p>
            <a:pPr lvl="6" algn="l"/>
            <a:r>
              <a:rPr lang="en-US" sz="1800" dirty="0" smtClean="0"/>
              <a:t>Pamela.Vanhorn@ode.state.oh.us</a:t>
            </a:r>
          </a:p>
          <a:p>
            <a:pPr lvl="6" algn="l"/>
            <a:endParaRPr lang="en-US" dirty="0" smtClean="0"/>
          </a:p>
          <a:p>
            <a:pPr lvl="8" algn="l"/>
            <a:r>
              <a:rPr lang="en-US" dirty="0" smtClean="0"/>
              <a:t>                   </a:t>
            </a:r>
            <a:r>
              <a:rPr lang="en-US" sz="1600" dirty="0" smtClean="0"/>
              <a:t>June 27, 2011</a:t>
            </a:r>
            <a:endParaRPr lang="en-US" dirty="0" smtClean="0"/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  <a:p>
            <a:pPr lvl="1" algn="l"/>
            <a:r>
              <a:rPr lang="en-US" sz="1800" dirty="0" smtClean="0"/>
              <a:t>					</a:t>
            </a:r>
          </a:p>
          <a:p>
            <a:pPr lvl="1" algn="l"/>
            <a:endParaRPr lang="en-US" sz="2000" dirty="0"/>
          </a:p>
        </p:txBody>
      </p:sp>
      <p:pic>
        <p:nvPicPr>
          <p:cNvPr id="5" name="Picture 4" descr="Pam Vanhorn 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200400"/>
            <a:ext cx="2083073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00100" y="512763"/>
          <a:ext cx="7542213" cy="5830887"/>
        </p:xfrm>
        <a:graphic>
          <a:graphicData uri="http://schemas.openxmlformats.org/presentationml/2006/ole">
            <p:oleObj spid="_x0000_s33794" name="Acrobat Document" r:id="rId3" imgW="7542857" imgH="583011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Accountability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562600"/>
            <a:ext cx="4040188" cy="411162"/>
          </a:xfrm>
        </p:spPr>
        <p:txBody>
          <a:bodyPr/>
          <a:lstStyle/>
          <a:p>
            <a:r>
              <a:rPr lang="en-US" sz="1400" dirty="0" smtClean="0"/>
              <a:t>The above districts include1,037 of  the state’s 3,238 buildings</a:t>
            </a:r>
            <a:endParaRPr lang="en-US" sz="14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228600" y="1524000"/>
          <a:ext cx="47244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</p:nvPr>
        </p:nvGraphicFramePr>
        <p:xfrm>
          <a:off x="4724400" y="13716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00100" y="512763"/>
          <a:ext cx="7542213" cy="5830887"/>
        </p:xfrm>
        <a:graphic>
          <a:graphicData uri="http://schemas.openxmlformats.org/presentationml/2006/ole">
            <p:oleObj spid="_x0000_s16387" name="Acrobat Document" r:id="rId3" imgW="7542857" imgH="583011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Stages as of 16 Ju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46756"/>
            <a:ext cx="7848600" cy="5879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28599" y="126753"/>
          <a:ext cx="8551283" cy="6502648"/>
        </p:xfrm>
        <a:graphic>
          <a:graphicData uri="http://schemas.openxmlformats.org/presentationml/2006/ole">
            <p:oleObj spid="_x0000_s15362" name="Visio" r:id="rId3" imgW="9191743" imgH="698905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181600" y="1905000"/>
            <a:ext cx="3733800" cy="32766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2971800"/>
          </a:xfrm>
          <a:solidFill>
            <a:srgbClr val="92D050"/>
          </a:solidFill>
        </p:spPr>
        <p:txBody>
          <a:bodyPr/>
          <a:lstStyle/>
          <a:p>
            <a:r>
              <a:rPr lang="en-US" sz="2400" dirty="0" smtClean="0"/>
              <a:t>Resources provided:</a:t>
            </a:r>
          </a:p>
          <a:p>
            <a:pPr lvl="1"/>
            <a:r>
              <a:rPr lang="en-US" sz="2000" dirty="0" smtClean="0"/>
              <a:t>Decision Framework</a:t>
            </a:r>
          </a:p>
          <a:p>
            <a:pPr lvl="1"/>
            <a:r>
              <a:rPr lang="en-US" sz="2000" dirty="0" smtClean="0"/>
              <a:t>Implementation Management Monitoring Tool</a:t>
            </a:r>
          </a:p>
          <a:p>
            <a:pPr lvl="1"/>
            <a:r>
              <a:rPr lang="en-US" sz="2000" dirty="0" smtClean="0"/>
              <a:t>High-Quality PD modules</a:t>
            </a:r>
          </a:p>
          <a:p>
            <a:pPr lvl="1"/>
            <a:r>
              <a:rPr lang="en-US" sz="2000" dirty="0" smtClean="0"/>
              <a:t>Website</a:t>
            </a:r>
          </a:p>
          <a:p>
            <a:pPr lvl="1"/>
            <a:r>
              <a:rPr lang="en-US" sz="2000" dirty="0" smtClean="0"/>
              <a:t>Diagnostic Reviews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SSoS Service Delivery Model changes with 50 percent less funding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4114800" y="32766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05000"/>
            <a:ext cx="3657600" cy="33528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For 2012:</a:t>
            </a:r>
          </a:p>
          <a:p>
            <a:r>
              <a:rPr lang="en-US" sz="2000" dirty="0" smtClean="0"/>
              <a:t>Restructured Supervision</a:t>
            </a:r>
          </a:p>
          <a:p>
            <a:r>
              <a:rPr lang="en-US" sz="2000" dirty="0" smtClean="0"/>
              <a:t>Diagnostic Reviews for Early Warning</a:t>
            </a:r>
          </a:p>
          <a:p>
            <a:r>
              <a:rPr lang="en-US" sz="2000" dirty="0" smtClean="0"/>
              <a:t>Add three-level review  of selected districts</a:t>
            </a:r>
          </a:p>
          <a:p>
            <a:pPr lvl="1"/>
            <a:r>
              <a:rPr lang="en-US" sz="1800" dirty="0" smtClean="0"/>
              <a:t>District data </a:t>
            </a:r>
          </a:p>
          <a:p>
            <a:pPr lvl="1"/>
            <a:r>
              <a:rPr lang="en-US" sz="1800" dirty="0" smtClean="0"/>
              <a:t>Phone review</a:t>
            </a:r>
          </a:p>
          <a:p>
            <a:pPr lvl="1"/>
            <a:r>
              <a:rPr lang="en-US" sz="1800" dirty="0" smtClean="0"/>
              <a:t>Field visit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953000" y="2209800"/>
            <a:ext cx="3581400" cy="1981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05000"/>
            <a:ext cx="3810000" cy="4114800"/>
          </a:xfrm>
        </p:spPr>
        <p:txBody>
          <a:bodyPr/>
          <a:lstStyle/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Provides low and medium support LEAs DLT/BLT/TBT technical assistance with OIP implementation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33400" y="1828800"/>
            <a:ext cx="3886200" cy="34290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" y="1905000"/>
            <a:ext cx="3429000" cy="32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SST Service Delivery Model changes with 50 percent less funding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3810000" cy="3505200"/>
          </a:xfrm>
        </p:spPr>
        <p:txBody>
          <a:bodyPr/>
          <a:lstStyle/>
          <a:p>
            <a:r>
              <a:rPr lang="en-US" sz="2000" dirty="0" smtClean="0"/>
              <a:t>State Support Team (SST) and Educational Service Center (ESC) Regional facilitators matched to all  Differentiated Accountability LEAs and provided:</a:t>
            </a:r>
          </a:p>
          <a:p>
            <a:pPr lvl="1"/>
            <a:r>
              <a:rPr lang="en-US" sz="2000" dirty="0" smtClean="0"/>
              <a:t>OIP training, as requested</a:t>
            </a:r>
          </a:p>
          <a:p>
            <a:pPr lvl="1"/>
            <a:r>
              <a:rPr lang="en-US" sz="2000" dirty="0" smtClean="0"/>
              <a:t>Face-to-face training and critical friend facilitation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4114800" y="3429000"/>
            <a:ext cx="8382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953000" y="2057400"/>
            <a:ext cx="3810000" cy="29718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057400"/>
            <a:ext cx="3886200" cy="2971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Provide high support LEAs with Intensive DLT/BLT/TBT technical assistance including:</a:t>
            </a:r>
          </a:p>
          <a:p>
            <a:pPr marL="742950" lvl="2" indent="-342900"/>
            <a:r>
              <a:rPr lang="en-US" sz="1600" dirty="0" smtClean="0"/>
              <a:t>Providing technical assistance in implementing corrective actions from the State Diagnostic Team review and/or the ODE SSoS reviews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SST Service Delivery Model changes with 50 percent less funding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33400" y="1828800"/>
            <a:ext cx="3886200" cy="32766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3810000" cy="3200400"/>
          </a:xfrm>
        </p:spPr>
        <p:txBody>
          <a:bodyPr/>
          <a:lstStyle/>
          <a:p>
            <a:r>
              <a:rPr lang="en-US" sz="2000" dirty="0" smtClean="0"/>
              <a:t>State Support Team (SST) and Educational Service Center (ESC) Regional facilitators matched to all  DA LEAs and provided:</a:t>
            </a:r>
          </a:p>
          <a:p>
            <a:pPr lvl="1"/>
            <a:r>
              <a:rPr lang="en-US" sz="2000" dirty="0" smtClean="0"/>
              <a:t>OIP training, as requested</a:t>
            </a:r>
          </a:p>
          <a:p>
            <a:pPr lvl="1"/>
            <a:r>
              <a:rPr lang="en-US" sz="2000" dirty="0" smtClean="0"/>
              <a:t>Face-to-face training and critical friend facilitation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4191000" y="3352800"/>
            <a:ext cx="6736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1">
  <a:themeElements>
    <a:clrScheme name="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1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PowerPoint1</Template>
  <TotalTime>984</TotalTime>
  <Words>232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PowerPoint1</vt:lpstr>
      <vt:lpstr>Acrobat Document</vt:lpstr>
      <vt:lpstr>Visio</vt:lpstr>
      <vt:lpstr>Ohio’s State System of Support (SSoS)</vt:lpstr>
      <vt:lpstr>Slide 2</vt:lpstr>
      <vt:lpstr>Differentiated Accountability</vt:lpstr>
      <vt:lpstr>Slide 4</vt:lpstr>
      <vt:lpstr>Slide 5</vt:lpstr>
      <vt:lpstr>Slide 6</vt:lpstr>
      <vt:lpstr>SSoS Service Delivery Model changes with 50 percent less funding</vt:lpstr>
      <vt:lpstr>SST Service Delivery Model changes with 50 percent less funding</vt:lpstr>
      <vt:lpstr>SST Service Delivery Model changes with 50 percent less funding</vt:lpstr>
    </vt:vector>
  </TitlesOfParts>
  <Company>Ohio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kris.lamphere</dc:creator>
  <cp:lastModifiedBy>kris.lamphere</cp:lastModifiedBy>
  <cp:revision>121</cp:revision>
  <dcterms:created xsi:type="dcterms:W3CDTF">2010-09-12T18:03:35Z</dcterms:created>
  <dcterms:modified xsi:type="dcterms:W3CDTF">2011-06-21T16:56:49Z</dcterms:modified>
</cp:coreProperties>
</file>